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8" r:id="rId6"/>
    <p:sldId id="259" r:id="rId7"/>
    <p:sldId id="271" r:id="rId8"/>
    <p:sldId id="264" r:id="rId9"/>
    <p:sldId id="272" r:id="rId10"/>
    <p:sldId id="273" r:id="rId11"/>
    <p:sldId id="290" r:id="rId12"/>
    <p:sldId id="277" r:id="rId13"/>
    <p:sldId id="286" r:id="rId14"/>
    <p:sldId id="301" r:id="rId15"/>
    <p:sldId id="280" r:id="rId16"/>
    <p:sldId id="282" r:id="rId17"/>
    <p:sldId id="302" r:id="rId18"/>
    <p:sldId id="288" r:id="rId19"/>
    <p:sldId id="289" r:id="rId20"/>
    <p:sldId id="296" r:id="rId21"/>
    <p:sldId id="285" r:id="rId22"/>
    <p:sldId id="292" r:id="rId23"/>
    <p:sldId id="293" r:id="rId24"/>
    <p:sldId id="295" r:id="rId25"/>
    <p:sldId id="298" r:id="rId26"/>
    <p:sldId id="303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4C"/>
    <a:srgbClr val="014067"/>
    <a:srgbClr val="3A4660"/>
    <a:srgbClr val="3F3F3F"/>
    <a:srgbClr val="002774"/>
    <a:srgbClr val="F2F2F2"/>
    <a:srgbClr val="014E7D"/>
    <a:srgbClr val="013657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61D99-86EC-40D4-883B-2482BE5155DA}" v="2" dt="2022-02-18T04:03:44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74" autoAdjust="0"/>
  </p:normalViewPr>
  <p:slideViewPr>
    <p:cSldViewPr snapToGrid="0" showGuides="1">
      <p:cViewPr varScale="1">
        <p:scale>
          <a:sx n="80" d="100"/>
          <a:sy n="80" d="100"/>
        </p:scale>
        <p:origin x="547" y="5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ulihan%20Lokey%20Report%20(3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ulihan%20Lokey%20Report%20(3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ulihan%20Lokey%20Report%20(3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INDUSTRY</a:t>
            </a:r>
            <a:r>
              <a:rPr lang="en-US" sz="1600" baseline="0" dirty="0"/>
              <a:t> MIX</a:t>
            </a:r>
            <a:endParaRPr lang="en-US" sz="1600" dirty="0"/>
          </a:p>
        </c:rich>
      </c:tx>
      <c:layout>
        <c:manualLayout>
          <c:xMode val="edge"/>
          <c:yMode val="edge"/>
          <c:x val="0.3309140004425982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6">
                  <a:tint val="4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ADE-4DF3-8E9E-CB4A567AE275}"/>
              </c:ext>
            </c:extLst>
          </c:dPt>
          <c:dPt>
            <c:idx val="1"/>
            <c:bubble3D val="0"/>
            <c:spPr>
              <a:solidFill>
                <a:schemeClr val="accent6">
                  <a:tint val="6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ADE-4DF3-8E9E-CB4A567AE275}"/>
              </c:ext>
            </c:extLst>
          </c:dPt>
          <c:dPt>
            <c:idx val="2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ADE-4DF3-8E9E-CB4A567AE275}"/>
              </c:ext>
            </c:extLst>
          </c:dPt>
          <c:dPt>
            <c:idx val="3"/>
            <c:bubble3D val="0"/>
            <c:spPr>
              <a:solidFill>
                <a:schemeClr val="accent6">
                  <a:tint val="9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ADE-4DF3-8E9E-CB4A567AE275}"/>
              </c:ext>
            </c:extLst>
          </c:dPt>
          <c:dPt>
            <c:idx val="4"/>
            <c:bubble3D val="0"/>
            <c:spPr>
              <a:solidFill>
                <a:schemeClr val="accent6">
                  <a:shade val="92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ADE-4DF3-8E9E-CB4A567AE275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ADE-4DF3-8E9E-CB4A567AE275}"/>
              </c:ext>
            </c:extLst>
          </c:dPt>
          <c:dPt>
            <c:idx val="6"/>
            <c:bubble3D val="0"/>
            <c:spPr>
              <a:solidFill>
                <a:schemeClr val="accent6">
                  <a:shade val="61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ADE-4DF3-8E9E-CB4A567AE275}"/>
              </c:ext>
            </c:extLst>
          </c:dPt>
          <c:dPt>
            <c:idx val="7"/>
            <c:bubble3D val="0"/>
            <c:spPr>
              <a:solidFill>
                <a:schemeClr val="accent6">
                  <a:shade val="4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ADE-4DF3-8E9E-CB4A567AE27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tint val="4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ADE-4DF3-8E9E-CB4A567AE27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tint val="6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ADE-4DF3-8E9E-CB4A567AE27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ADE-4DF3-8E9E-CB4A567AE27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tint val="9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ADE-4DF3-8E9E-CB4A567AE27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shade val="92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ADE-4DF3-8E9E-CB4A567AE27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ADE-4DF3-8E9E-CB4A567AE27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shade val="61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8ADE-4DF3-8E9E-CB4A567AE27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6">
                          <a:shade val="4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8ADE-4DF3-8E9E-CB4A567AE2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spc="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'P3'!$AO$133:$AO$140</c:f>
              <c:strCache>
                <c:ptCount val="8"/>
                <c:pt idx="0">
                  <c:v>Financial Institutions</c:v>
                </c:pt>
                <c:pt idx="1">
                  <c:v>Healthcare</c:v>
                </c:pt>
                <c:pt idx="2">
                  <c:v>Industrials</c:v>
                </c:pt>
                <c:pt idx="3">
                  <c:v>TM&amp;T</c:v>
                </c:pt>
                <c:pt idx="4">
                  <c:v>Other</c:v>
                </c:pt>
                <c:pt idx="5">
                  <c:v>Business Services</c:v>
                </c:pt>
                <c:pt idx="6">
                  <c:v>Consumer, Food, &amp; Retail</c:v>
                </c:pt>
                <c:pt idx="7">
                  <c:v>Energy</c:v>
                </c:pt>
              </c:strCache>
            </c:strRef>
          </c:cat>
          <c:val>
            <c:numRef>
              <c:f>'P3'!$AP$133:$AP$140</c:f>
              <c:numCache>
                <c:formatCode>0%</c:formatCode>
                <c:ptCount val="8"/>
                <c:pt idx="0">
                  <c:v>0.15</c:v>
                </c:pt>
                <c:pt idx="1">
                  <c:v>0.1</c:v>
                </c:pt>
                <c:pt idx="2">
                  <c:v>0.21</c:v>
                </c:pt>
                <c:pt idx="3">
                  <c:v>0.12</c:v>
                </c:pt>
                <c:pt idx="4">
                  <c:v>0.08</c:v>
                </c:pt>
                <c:pt idx="5">
                  <c:v>0.11</c:v>
                </c:pt>
                <c:pt idx="6">
                  <c:v>0.16</c:v>
                </c:pt>
                <c:pt idx="7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ADE-4DF3-8E9E-CB4A567AE27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SEGMENTS</a:t>
            </a:r>
          </a:p>
        </c:rich>
      </c:tx>
      <c:layout>
        <c:manualLayout>
          <c:xMode val="edge"/>
          <c:yMode val="edge"/>
          <c:x val="0.3730619635383958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47-4CE2-919B-C88589EFD2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47-4CE2-919B-C88589EFD288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47-4CE2-919B-C88589EFD288}"/>
              </c:ext>
            </c:extLst>
          </c:dPt>
          <c:dLbls>
            <c:dLbl>
              <c:idx val="0"/>
              <c:layout>
                <c:manualLayout>
                  <c:x val="9.5034240655293006E-2"/>
                  <c:y val="2.8072744340955831E-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1" i="0" u="none" strike="noStrike" kern="1200" spc="0" baseline="0">
                        <a:solidFill>
                          <a:schemeClr val="accent1">
                            <a:shade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11A48C5-202E-4889-9D9B-0C26484B959D}" type="CATEGORYNAME">
                      <a:rPr lang="en-US" sz="1050" smtClean="0"/>
                      <a:pPr>
                        <a:defRPr sz="1050">
                          <a:solidFill>
                            <a:schemeClr val="accent1">
                              <a:shade val="65000"/>
                            </a:schemeClr>
                          </a:solidFill>
                        </a:defRPr>
                      </a:pPr>
                      <a:t>[CATEGORY NAME]</a:t>
                    </a:fld>
                    <a:endParaRPr lang="en-US" sz="1050" dirty="0"/>
                  </a:p>
                  <a:p>
                    <a:pPr>
                      <a:defRPr sz="1050">
                        <a:solidFill>
                          <a:schemeClr val="accent1">
                            <a:shade val="65000"/>
                          </a:schemeClr>
                        </a:solidFill>
                      </a:defRPr>
                    </a:pPr>
                    <a:r>
                      <a:rPr lang="en-US" sz="1050" dirty="0"/>
                      <a:t>12%</a:t>
                    </a:r>
                  </a:p>
                  <a:p>
                    <a:pPr>
                      <a:defRPr sz="1050">
                        <a:solidFill>
                          <a:schemeClr val="accent1">
                            <a:shade val="65000"/>
                          </a:schemeClr>
                        </a:solidFill>
                      </a:defRPr>
                    </a:pP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1">
                          <a:shade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67484009946408"/>
                      <c:h val="0.38697099018745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47-4CE2-919B-C88589EFD288}"/>
                </c:ext>
              </c:extLst>
            </c:dLbl>
            <c:dLbl>
              <c:idx val="1"/>
              <c:layout>
                <c:manualLayout>
                  <c:x val="-6.7550496655718259E-3"/>
                  <c:y val="0.2210447889406862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F1FBC3A-8097-4664-BD3D-904B00B7592B}" type="CATEGORYNAME">
                      <a:rPr lang="en-US" sz="1050" smtClean="0"/>
                      <a:pPr>
                        <a:defRPr sz="105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endParaRPr lang="en-US" sz="1050" dirty="0"/>
                  </a:p>
                  <a:p>
                    <a:pPr>
                      <a:defRPr sz="1050">
                        <a:solidFill>
                          <a:schemeClr val="accent1"/>
                        </a:solidFill>
                      </a:defRPr>
                    </a:pPr>
                    <a:r>
                      <a:rPr lang="en-US" sz="1050" dirty="0"/>
                      <a:t>35%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975200457428559"/>
                      <c:h val="0.265111137187571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C47-4CE2-919B-C88589EFD288}"/>
                </c:ext>
              </c:extLst>
            </c:dLbl>
            <c:dLbl>
              <c:idx val="2"/>
              <c:layout>
                <c:manualLayout>
                  <c:x val="3.3774982381022035E-2"/>
                  <c:y val="-0.342262899004933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1" i="0" u="none" strike="noStrike" kern="1200" spc="0" baseline="0">
                        <a:solidFill>
                          <a:schemeClr val="accent1">
                            <a:tint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FABE9D-9EF5-4FEC-B589-79100B3FE2A8}" type="CATEGORYNAME">
                      <a:rPr lang="en-US" sz="1050" smtClean="0"/>
                      <a:pPr>
                        <a:defRPr sz="1050">
                          <a:solidFill>
                            <a:schemeClr val="accent1">
                              <a:tint val="65000"/>
                            </a:schemeClr>
                          </a:solidFill>
                        </a:defRPr>
                      </a:pPr>
                      <a:t>[CATEGORY NAME]</a:t>
                    </a:fld>
                    <a:endParaRPr lang="en-US" sz="1050" dirty="0"/>
                  </a:p>
                  <a:p>
                    <a:pPr>
                      <a:defRPr sz="1050">
                        <a:solidFill>
                          <a:schemeClr val="accent1">
                            <a:tint val="65000"/>
                          </a:schemeClr>
                        </a:solidFill>
                      </a:defRPr>
                    </a:pPr>
                    <a:r>
                      <a:rPr lang="en-US" sz="1050" dirty="0"/>
                      <a:t>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spc="0" baseline="0">
                      <a:solidFill>
                        <a:schemeClr val="accent1">
                          <a:tint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80799968086376"/>
                      <c:h val="0.2041814914150740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C47-4CE2-919B-C88589EFD2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'P3'!$AO$45:$AO$47</c:f>
              <c:strCache>
                <c:ptCount val="3"/>
                <c:pt idx="0">
                  <c:v>Financial and Valuation Advisory</c:v>
                </c:pt>
                <c:pt idx="1">
                  <c:v>Financial Restructuring</c:v>
                </c:pt>
                <c:pt idx="2">
                  <c:v>Corporate Finance</c:v>
                </c:pt>
              </c:strCache>
            </c:strRef>
          </c:cat>
          <c:val>
            <c:numRef>
              <c:f>'P3'!$AP$45:$AP$47</c:f>
              <c:numCache>
                <c:formatCode>0%</c:formatCode>
                <c:ptCount val="3"/>
                <c:pt idx="0">
                  <c:v>0.12</c:v>
                </c:pt>
                <c:pt idx="1">
                  <c:v>0.35</c:v>
                </c:pt>
                <c:pt idx="2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47-4CE2-919B-C88589EFD28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92746861404151"/>
          <c:y val="0.21181601346718265"/>
          <c:w val="0.8449422249682953"/>
          <c:h val="0.7067014521206074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Non-compensation Expense</c:v>
                </c:pt>
              </c:strCache>
            </c:strRef>
          </c:tx>
          <c:spPr>
            <a:ln w="38100" cap="flat" cmpd="dbl" algn="ctr">
              <a:solidFill>
                <a:schemeClr val="accent6"/>
              </a:solidFill>
              <a:miter lim="800000"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8.4829968275461076E-2"/>
                  <c:y val="-5.67688595538414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DA-49D5-BD92-7EC89F331E3D}"/>
                </c:ext>
              </c:extLst>
            </c:dLbl>
            <c:dLbl>
              <c:idx val="1"/>
              <c:layout>
                <c:manualLayout>
                  <c:x val="-7.4395255684008482E-2"/>
                  <c:y val="-5.39304165761494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DA-49D5-BD92-7EC89F331E3D}"/>
                </c:ext>
              </c:extLst>
            </c:dLbl>
            <c:dLbl>
              <c:idx val="2"/>
              <c:layout>
                <c:manualLayout>
                  <c:x val="-7.0917018153524206E-2"/>
                  <c:y val="5.39304165761493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DA-49D5-BD92-7EC89F331E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March 31st 2019</c:v>
                </c:pt>
                <c:pt idx="1">
                  <c:v>March 31st 2020</c:v>
                </c:pt>
                <c:pt idx="2">
                  <c:v>March 31st 2021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173000000</c:v>
                </c:pt>
                <c:pt idx="1">
                  <c:v>192000000</c:v>
                </c:pt>
                <c:pt idx="2">
                  <c:v>146000000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DA-49D5-BD92-7EC89F331E3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82765583"/>
        <c:axId val="2082763087"/>
      </c:lineChart>
      <c:catAx>
        <c:axId val="2082765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63087"/>
        <c:crosses val="autoZero"/>
        <c:auto val="1"/>
        <c:lblAlgn val="ctr"/>
        <c:lblOffset val="100"/>
        <c:noMultiLvlLbl val="0"/>
      </c:catAx>
      <c:valAx>
        <c:axId val="208276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6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Assets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March 31st 2018</c:v>
                </c:pt>
                <c:pt idx="1">
                  <c:v>March 31st 2019</c:v>
                </c:pt>
                <c:pt idx="2">
                  <c:v>March 31st 2020</c:v>
                </c:pt>
                <c:pt idx="3">
                  <c:v>March 31st 2021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889.94999999999993</c:v>
                </c:pt>
                <c:pt idx="1">
                  <c:v>831.10000000000014</c:v>
                </c:pt>
                <c:pt idx="2">
                  <c:v>1058.54</c:v>
                </c:pt>
                <c:pt idx="3">
                  <c:v>1755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F-4F62-B2BF-E15F705D72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Goodwill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March 31st 2018</c:v>
                </c:pt>
                <c:pt idx="1">
                  <c:v>March 31st 2019</c:v>
                </c:pt>
                <c:pt idx="2">
                  <c:v>March 31st 2020</c:v>
                </c:pt>
                <c:pt idx="3">
                  <c:v>March 31st 2021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528.89</c:v>
                </c:pt>
                <c:pt idx="1">
                  <c:v>594.80999999999995</c:v>
                </c:pt>
                <c:pt idx="2">
                  <c:v>618.46</c:v>
                </c:pt>
                <c:pt idx="3">
                  <c:v>671.07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F-4F62-B2BF-E15F705D72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52240143"/>
        <c:axId val="1952242639"/>
      </c:barChart>
      <c:catAx>
        <c:axId val="1952240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242639"/>
        <c:crosses val="autoZero"/>
        <c:auto val="1"/>
        <c:lblAlgn val="ctr"/>
        <c:lblOffset val="100"/>
        <c:noMultiLvlLbl val="0"/>
      </c:catAx>
      <c:valAx>
        <c:axId val="1952242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240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2/18/2022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-houlihan-lokey - Cricket Media, Inc.">
            <a:extLst>
              <a:ext uri="{FF2B5EF4-FFF2-40B4-BE49-F238E27FC236}">
                <a16:creationId xmlns:a16="http://schemas.microsoft.com/office/drawing/2014/main" id="{99F12EAD-D5EA-4501-A68F-8A637014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01" y="1716453"/>
            <a:ext cx="5092438" cy="26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E06A7EC-A490-43AA-A0EF-C6CA41A87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5086" y="2488099"/>
            <a:ext cx="4853573" cy="1616252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Avenir Next LT Pro" panose="020B0504020202020204" pitchFamily="34" charset="0"/>
              </a:rPr>
              <a:t>SELL </a:t>
            </a:r>
            <a:r>
              <a:rPr lang="en-US" altLang="zh-CN" sz="3200" u="sng" dirty="0">
                <a:latin typeface="Avenir Next LT Pro" panose="020B0504020202020204" pitchFamily="34" charset="0"/>
              </a:rPr>
              <a:t>RECOMMENDATION</a:t>
            </a:r>
            <a:br>
              <a:rPr lang="en-US" altLang="zh-CN" sz="3200" dirty="0">
                <a:latin typeface="Avenir Next LT Pro" panose="020B0504020202020204" pitchFamily="34" charset="0"/>
              </a:rPr>
            </a:br>
            <a:r>
              <a:rPr lang="en-US" altLang="zh-CN" sz="3200" dirty="0">
                <a:latin typeface="Avenir Next LT Pro" panose="020B0504020202020204" pitchFamily="34" charset="0"/>
              </a:rPr>
              <a:t>19% Downside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5467250" cy="1616075"/>
          </a:xfrm>
        </p:spPr>
        <p:txBody>
          <a:bodyPr>
            <a:normAutofit/>
          </a:bodyPr>
          <a:lstStyle/>
          <a:p>
            <a:r>
              <a:rPr lang="en-US" altLang="zh-CN" dirty="0"/>
              <a:t>Volatile Earnings</a:t>
            </a:r>
            <a:endParaRPr lang="en-US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FFA73-BC0A-4096-92F6-D1EC2D7BB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1"/>
          <a:stretch/>
        </p:blipFill>
        <p:spPr>
          <a:xfrm>
            <a:off x="821746" y="1823546"/>
            <a:ext cx="7013019" cy="4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5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5467250" cy="1616075"/>
          </a:xfrm>
        </p:spPr>
        <p:txBody>
          <a:bodyPr>
            <a:normAutofit/>
          </a:bodyPr>
          <a:lstStyle/>
          <a:p>
            <a:r>
              <a:rPr lang="en-US" altLang="zh-CN" dirty="0"/>
              <a:t>A Controlled Company</a:t>
            </a:r>
            <a:endParaRPr lang="en-US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able, food, plate, container&#10;&#10;Description automatically generated">
            <a:extLst>
              <a:ext uri="{FF2B5EF4-FFF2-40B4-BE49-F238E27FC236}">
                <a16:creationId xmlns:a16="http://schemas.microsoft.com/office/drawing/2014/main" id="{1F86B9D0-E5B2-4EA2-A011-AFBC79C76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57" r="50349"/>
          <a:stretch/>
        </p:blipFill>
        <p:spPr>
          <a:xfrm>
            <a:off x="304802" y="2718945"/>
            <a:ext cx="4901018" cy="4368800"/>
          </a:xfrm>
          <a:prstGeom prst="roundRect">
            <a:avLst>
              <a:gd name="adj" fmla="val 20388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854BCD-9FE0-42CE-9715-09444003D1D1}"/>
              </a:ext>
            </a:extLst>
          </p:cNvPr>
          <p:cNvSpPr txBox="1"/>
          <p:nvPr/>
        </p:nvSpPr>
        <p:spPr>
          <a:xfrm>
            <a:off x="7621069" y="1576248"/>
            <a:ext cx="2349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u="none" strike="noStrike" baseline="0" dirty="0">
                <a:solidFill>
                  <a:sysClr val="windowText" lastClr="000000"/>
                </a:solidFill>
                <a:latin typeface="+mj-lt"/>
              </a:rPr>
              <a:t>10 votes/share</a:t>
            </a:r>
          </a:p>
          <a:p>
            <a:pPr algn="ctr"/>
            <a:r>
              <a:rPr lang="en-US" sz="2800" b="0" i="0" u="none" strike="noStrike" baseline="0" dirty="0">
                <a:solidFill>
                  <a:srgbClr val="FFC000"/>
                </a:solidFill>
                <a:latin typeface="+mj-lt"/>
              </a:rPr>
              <a:t>76.8% </a:t>
            </a:r>
            <a:endParaRPr lang="en-US" sz="28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78DBA-9090-4537-99C6-05ACE5AB4B53}"/>
              </a:ext>
            </a:extLst>
          </p:cNvPr>
          <p:cNvSpPr txBox="1"/>
          <p:nvPr/>
        </p:nvSpPr>
        <p:spPr>
          <a:xfrm>
            <a:off x="1509636" y="1576248"/>
            <a:ext cx="2677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  <a:latin typeface="+mj-lt"/>
              </a:rPr>
              <a:t> 1 </a:t>
            </a:r>
            <a:r>
              <a:rPr lang="en-US" sz="2800" b="0" i="0" u="none" strike="noStrike" baseline="0" dirty="0">
                <a:solidFill>
                  <a:sysClr val="windowText" lastClr="000000"/>
                </a:solidFill>
                <a:latin typeface="+mj-lt"/>
              </a:rPr>
              <a:t>votes/share</a:t>
            </a:r>
          </a:p>
          <a:p>
            <a:pPr algn="ctr"/>
            <a:r>
              <a:rPr lang="en-US" sz="2800" b="0" i="0" u="none" strike="noStrike" baseline="0" dirty="0">
                <a:solidFill>
                  <a:srgbClr val="FFC000"/>
                </a:solidFill>
                <a:latin typeface="+mj-lt"/>
              </a:rPr>
              <a:t>23.2% </a:t>
            </a:r>
            <a:endParaRPr lang="en-US" sz="2800" dirty="0">
              <a:solidFill>
                <a:srgbClr val="FFC000"/>
              </a:solidFill>
              <a:latin typeface="+mj-lt"/>
            </a:endParaRPr>
          </a:p>
        </p:txBody>
      </p:sp>
      <p:pic>
        <p:nvPicPr>
          <p:cNvPr id="8" name="Picture 7" descr="A picture containing table, food, plate, container&#10;&#10;Description automatically generated">
            <a:extLst>
              <a:ext uri="{FF2B5EF4-FFF2-40B4-BE49-F238E27FC236}">
                <a16:creationId xmlns:a16="http://schemas.microsoft.com/office/drawing/2014/main" id="{3A349E99-CE0E-4D12-8BAC-79F787F76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49" t="18657" r="3920"/>
          <a:stretch/>
        </p:blipFill>
        <p:spPr>
          <a:xfrm>
            <a:off x="6602497" y="2718945"/>
            <a:ext cx="4514127" cy="4368800"/>
          </a:xfrm>
          <a:prstGeom prst="roundRect">
            <a:avLst>
              <a:gd name="adj" fmla="val 20388"/>
            </a:avLst>
          </a:prstGeom>
        </p:spPr>
      </p:pic>
    </p:spTree>
    <p:extLst>
      <p:ext uri="{BB962C8B-B14F-4D97-AF65-F5344CB8AC3E}">
        <p14:creationId xmlns:p14="http://schemas.microsoft.com/office/powerpoint/2010/main" val="92816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7" y="1308484"/>
            <a:ext cx="7893531" cy="1215566"/>
          </a:xfrm>
        </p:spPr>
        <p:txBody>
          <a:bodyPr>
            <a:normAutofit/>
          </a:bodyPr>
          <a:lstStyle/>
          <a:p>
            <a:r>
              <a:rPr lang="en-US" altLang="zh-CN" dirty="0"/>
              <a:t>Goodwill Impairment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48069" y="5790065"/>
            <a:ext cx="4114800" cy="365125"/>
          </a:xfrm>
        </p:spPr>
        <p:txBody>
          <a:bodyPr/>
          <a:lstStyle/>
          <a:p>
            <a:r>
              <a:rPr lang="en-US" i="1" dirty="0"/>
              <a:t>$ In thousands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D58A616-02B3-42A7-90A7-BD649F37C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632664"/>
              </p:ext>
            </p:extLst>
          </p:nvPr>
        </p:nvGraphicFramePr>
        <p:xfrm>
          <a:off x="648069" y="2782312"/>
          <a:ext cx="6466889" cy="3372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924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84" r="20784"/>
          <a:stretch/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3238428" y="2855631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2CD37-8C64-4520-8C1B-B4A9F75C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42" y="2741868"/>
            <a:ext cx="2258633" cy="1182063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86BF93A3-F3A9-4371-A5C8-723AF9B3C84A}"/>
              </a:ext>
            </a:extLst>
          </p:cNvPr>
          <p:cNvSpPr txBox="1">
            <a:spLocks/>
          </p:cNvSpPr>
          <p:nvPr/>
        </p:nvSpPr>
        <p:spPr>
          <a:xfrm>
            <a:off x="6375721" y="3104513"/>
            <a:ext cx="4853573" cy="64897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Valuation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2462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Target Price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5CFE4-381C-4D2C-99A2-AEB9B24085CD}"/>
              </a:ext>
            </a:extLst>
          </p:cNvPr>
          <p:cNvSpPr txBox="1"/>
          <p:nvPr/>
        </p:nvSpPr>
        <p:spPr>
          <a:xfrm>
            <a:off x="1078330" y="1951672"/>
            <a:ext cx="61007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IDFont+F5"/>
              </a:rPr>
              <a:t>• Dividend </a:t>
            </a:r>
            <a:r>
              <a:rPr lang="en-US" dirty="0">
                <a:latin typeface="CIDFont+F5"/>
              </a:rPr>
              <a:t>D</a:t>
            </a:r>
            <a:r>
              <a:rPr lang="en-US" sz="1800" b="0" i="0" u="none" strike="noStrike" baseline="0" dirty="0">
                <a:latin typeface="CIDFont+F5"/>
              </a:rPr>
              <a:t>iscount </a:t>
            </a:r>
            <a:r>
              <a:rPr lang="en-US" dirty="0">
                <a:latin typeface="CIDFont+F5"/>
              </a:rPr>
              <a:t>M</a:t>
            </a:r>
            <a:r>
              <a:rPr lang="en-US" sz="1800" b="0" i="0" u="none" strike="noStrike" baseline="0" dirty="0">
                <a:latin typeface="CIDFont+F5"/>
              </a:rPr>
              <a:t>odel [10%]</a:t>
            </a:r>
          </a:p>
          <a:p>
            <a:pPr algn="l"/>
            <a:endParaRPr lang="en-US" sz="1800" b="0" i="0" u="none" strike="noStrike" baseline="0" dirty="0">
              <a:latin typeface="CIDFont+F5"/>
            </a:endParaRPr>
          </a:p>
          <a:p>
            <a:pPr algn="l"/>
            <a:r>
              <a:rPr lang="en-US" sz="1800" b="0" i="0" u="none" strike="noStrike" baseline="0" dirty="0">
                <a:latin typeface="CIDFont+F5"/>
              </a:rPr>
              <a:t>• Excess </a:t>
            </a:r>
            <a:r>
              <a:rPr lang="en-US" dirty="0">
                <a:latin typeface="CIDFont+F5"/>
              </a:rPr>
              <a:t>R</a:t>
            </a:r>
            <a:r>
              <a:rPr lang="en-US" sz="1800" b="0" i="0" u="none" strike="noStrike" baseline="0" dirty="0">
                <a:latin typeface="CIDFont+F5"/>
              </a:rPr>
              <a:t>eturn </a:t>
            </a:r>
            <a:r>
              <a:rPr lang="en-US" dirty="0">
                <a:latin typeface="CIDFont+F5"/>
              </a:rPr>
              <a:t>D</a:t>
            </a:r>
            <a:r>
              <a:rPr lang="en-US" sz="1800" b="0" i="0" u="none" strike="noStrike" baseline="0" dirty="0">
                <a:latin typeface="CIDFont+F5"/>
              </a:rPr>
              <a:t>iscount </a:t>
            </a:r>
            <a:r>
              <a:rPr lang="en-US" dirty="0">
                <a:latin typeface="CIDFont+F5"/>
              </a:rPr>
              <a:t>M</a:t>
            </a:r>
            <a:r>
              <a:rPr lang="en-US" sz="1800" b="0" i="0" u="none" strike="noStrike" baseline="0" dirty="0">
                <a:latin typeface="CIDFont+F5"/>
              </a:rPr>
              <a:t>odel [30%]</a:t>
            </a:r>
          </a:p>
          <a:p>
            <a:pPr algn="l"/>
            <a:endParaRPr lang="en-US" sz="1800" b="0" i="0" u="none" strike="noStrike" baseline="0" dirty="0">
              <a:latin typeface="CIDFont+F5"/>
            </a:endParaRPr>
          </a:p>
          <a:p>
            <a:pPr algn="l"/>
            <a:r>
              <a:rPr lang="en-US" sz="1800" b="0" i="0" u="none" strike="noStrike" baseline="0" dirty="0">
                <a:latin typeface="CIDFont+F5"/>
              </a:rPr>
              <a:t>• P/B multiplier model [60%]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14D85A-2F9A-4B3C-8F0A-1C2E293B4283}"/>
              </a:ext>
            </a:extLst>
          </p:cNvPr>
          <p:cNvGrpSpPr/>
          <p:nvPr/>
        </p:nvGrpSpPr>
        <p:grpSpPr>
          <a:xfrm>
            <a:off x="5579233" y="1916081"/>
            <a:ext cx="5774567" cy="3818913"/>
            <a:chOff x="5288668" y="2719999"/>
            <a:chExt cx="5774567" cy="3818913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410E0380-D250-4CB3-87A6-5C924ED2D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668" y="2719999"/>
              <a:ext cx="5774567" cy="381891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F3A7120-6FB1-4D77-909C-3AAE8CF6C5E7}"/>
                </a:ext>
              </a:extLst>
            </p:cNvPr>
            <p:cNvCxnSpPr/>
            <p:nvPr/>
          </p:nvCxnSpPr>
          <p:spPr>
            <a:xfrm>
              <a:off x="5821680" y="3931920"/>
              <a:ext cx="5120640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AAC31-5E2A-42A4-A941-654B6A5E100F}"/>
                </a:ext>
              </a:extLst>
            </p:cNvPr>
            <p:cNvSpPr txBox="1"/>
            <p:nvPr/>
          </p:nvSpPr>
          <p:spPr>
            <a:xfrm>
              <a:off x="5355773" y="3731865"/>
              <a:ext cx="740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</a:rPr>
                <a:t>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9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DB593E2-51E6-4E0B-8A84-ED58F671C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4" b="4588"/>
          <a:stretch/>
        </p:blipFill>
        <p:spPr>
          <a:xfrm>
            <a:off x="1382438" y="1719080"/>
            <a:ext cx="7565896" cy="500239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6419834" cy="16160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194C"/>
                </a:solidFill>
              </a:rPr>
              <a:t>Cash Flow Discounting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3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6419834" cy="16160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194C"/>
                </a:solidFill>
              </a:rPr>
              <a:t>Relative</a:t>
            </a:r>
            <a:r>
              <a:rPr lang="en-US" altLang="zh-CN" dirty="0"/>
              <a:t> 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B5A7B-05E1-447E-A323-A51BEEBCD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2"/>
          <a:stretch/>
        </p:blipFill>
        <p:spPr>
          <a:xfrm>
            <a:off x="517521" y="2582618"/>
            <a:ext cx="4963463" cy="32856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417B90-C5F2-420D-B7BC-9016E97582FC}"/>
              </a:ext>
            </a:extLst>
          </p:cNvPr>
          <p:cNvGrpSpPr/>
          <p:nvPr/>
        </p:nvGrpSpPr>
        <p:grpSpPr>
          <a:xfrm>
            <a:off x="5480984" y="2456350"/>
            <a:ext cx="5755404" cy="3773156"/>
            <a:chOff x="5480984" y="2456350"/>
            <a:chExt cx="5755404" cy="37731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84EE42-5157-4901-9266-FC91EDFDA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69" t="23850" r="33961" b="20500"/>
            <a:stretch/>
          </p:blipFill>
          <p:spPr>
            <a:xfrm>
              <a:off x="5480984" y="2456350"/>
              <a:ext cx="5755404" cy="3773156"/>
            </a:xfrm>
            <a:prstGeom prst="roundRect">
              <a:avLst>
                <a:gd name="adj" fmla="val 26790"/>
              </a:avLst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3623B65-9FBC-46D2-80A2-4E8041FBB929}"/>
                </a:ext>
              </a:extLst>
            </p:cNvPr>
            <p:cNvSpPr/>
            <p:nvPr/>
          </p:nvSpPr>
          <p:spPr>
            <a:xfrm>
              <a:off x="8449519" y="3460830"/>
              <a:ext cx="393540" cy="39354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4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F521091-D14E-48A3-B491-9667DE01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9" t="13386" r="8570" b="15049"/>
          <a:stretch/>
        </p:blipFill>
        <p:spPr>
          <a:xfrm>
            <a:off x="0" y="1057916"/>
            <a:ext cx="8430540" cy="577661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6419834" cy="1616075"/>
          </a:xfrm>
        </p:spPr>
        <p:txBody>
          <a:bodyPr>
            <a:normAutofit/>
          </a:bodyPr>
          <a:lstStyle/>
          <a:p>
            <a:r>
              <a:rPr lang="en-US" altLang="zh-CN" dirty="0"/>
              <a:t>Looking 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with grey hair&#10;&#10;Description automatically generated with medium confidence">
            <a:extLst>
              <a:ext uri="{FF2B5EF4-FFF2-40B4-BE49-F238E27FC236}">
                <a16:creationId xmlns:a16="http://schemas.microsoft.com/office/drawing/2014/main" id="{399448A1-CD40-4778-96DA-44433B746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/>
          <a:stretch/>
        </p:blipFill>
        <p:spPr>
          <a:xfrm>
            <a:off x="3972840" y="-5882"/>
            <a:ext cx="8915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30" y="1308484"/>
            <a:ext cx="7308478" cy="1215566"/>
          </a:xfrm>
        </p:spPr>
        <p:txBody>
          <a:bodyPr>
            <a:normAutofit/>
          </a:bodyPr>
          <a:lstStyle/>
          <a:p>
            <a:r>
              <a:rPr lang="en-US" altLang="zh-CN" dirty="0"/>
              <a:t>Recommendation</a:t>
            </a:r>
            <a:endParaRPr lang="en-US" b="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HLI actual stock price as of January 9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5546A-54CA-4CDC-A35D-A1A52DCEF097}"/>
              </a:ext>
            </a:extLst>
          </p:cNvPr>
          <p:cNvSpPr/>
          <p:nvPr/>
        </p:nvSpPr>
        <p:spPr>
          <a:xfrm>
            <a:off x="1037862" y="4068011"/>
            <a:ext cx="2240783" cy="71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F3F3F"/>
                </a:solidFill>
              </a:rPr>
              <a:t>Estimated Stock Price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7461FA-34CA-458C-B6CE-3FFA904A782A}"/>
              </a:ext>
            </a:extLst>
          </p:cNvPr>
          <p:cNvSpPr/>
          <p:nvPr/>
        </p:nvSpPr>
        <p:spPr>
          <a:xfrm>
            <a:off x="5474371" y="4072080"/>
            <a:ext cx="2240783" cy="713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F3F3F"/>
                </a:solidFill>
              </a:rPr>
              <a:t>Actual Stock Price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13DECB-1860-41B9-A912-CE3FBEA5F9B6}"/>
              </a:ext>
            </a:extLst>
          </p:cNvPr>
          <p:cNvGrpSpPr/>
          <p:nvPr/>
        </p:nvGrpSpPr>
        <p:grpSpPr>
          <a:xfrm>
            <a:off x="1439273" y="3178520"/>
            <a:ext cx="6120712" cy="923330"/>
            <a:chOff x="1220133" y="3815747"/>
            <a:chExt cx="6120712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E0AE1D-F6AF-4248-8685-5A63C4A81849}"/>
                </a:ext>
              </a:extLst>
            </p:cNvPr>
            <p:cNvSpPr txBox="1"/>
            <p:nvPr/>
          </p:nvSpPr>
          <p:spPr>
            <a:xfrm>
              <a:off x="5410402" y="3953167"/>
              <a:ext cx="193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 $114.96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3A596F5-16FB-4BB6-875A-FE30DF784908}"/>
                </a:ext>
              </a:extLst>
            </p:cNvPr>
            <p:cNvGrpSpPr/>
            <p:nvPr/>
          </p:nvGrpSpPr>
          <p:grpSpPr>
            <a:xfrm>
              <a:off x="1220133" y="3815747"/>
              <a:ext cx="5305530" cy="923330"/>
              <a:chOff x="1220133" y="3815747"/>
              <a:chExt cx="5305530" cy="9233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A42F8C-8FE1-4F78-AD73-0C354301D4D1}"/>
                  </a:ext>
                </a:extLst>
              </p:cNvPr>
              <p:cNvSpPr txBox="1"/>
              <p:nvPr/>
            </p:nvSpPr>
            <p:spPr>
              <a:xfrm>
                <a:off x="1220133" y="3965361"/>
                <a:ext cx="53055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$92.95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483D1-E4D6-4B1C-982C-6E7E0B388AA9}"/>
                  </a:ext>
                </a:extLst>
              </p:cNvPr>
              <p:cNvSpPr txBox="1"/>
              <p:nvPr/>
            </p:nvSpPr>
            <p:spPr>
              <a:xfrm>
                <a:off x="3541072" y="3815747"/>
                <a:ext cx="12325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 </a:t>
                </a:r>
                <a:r>
                  <a:rPr lang="en-US" sz="5400" dirty="0">
                    <a:latin typeface="Algerian" panose="04020705040A02060702" pitchFamily="82" charset="0"/>
                  </a:rPr>
                  <a:t>VS</a:t>
                </a:r>
                <a:endParaRPr lang="en-US" sz="3600" dirty="0">
                  <a:latin typeface="Algerian" panose="04020705040A02060702" pitchFamily="82" charset="0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D1865-65EF-46BC-98FE-FEA4778B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25" y="1758818"/>
            <a:ext cx="1703949" cy="9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84" r="20784"/>
          <a:stretch/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3238428" y="2855631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2CD37-8C64-4520-8C1B-B4A9F75C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42" y="2741868"/>
            <a:ext cx="2258633" cy="1182063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CEDBCFFE-FA07-41AF-A5E3-012865AD96C7}"/>
              </a:ext>
            </a:extLst>
          </p:cNvPr>
          <p:cNvSpPr txBox="1">
            <a:spLocks/>
          </p:cNvSpPr>
          <p:nvPr/>
        </p:nvSpPr>
        <p:spPr>
          <a:xfrm>
            <a:off x="6375721" y="3104513"/>
            <a:ext cx="4853573" cy="64897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Appendix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srgbClr val="00194C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15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860944"/>
            <a:ext cx="5150597" cy="2916331"/>
          </a:xfrm>
        </p:spPr>
        <p:txBody>
          <a:bodyPr>
            <a:normAutofit/>
          </a:bodyPr>
          <a:lstStyle/>
          <a:p>
            <a:r>
              <a:rPr lang="en-US" altLang="zh-CN" sz="4300" dirty="0">
                <a:cs typeface="+mj-cs"/>
              </a:rPr>
              <a:t>Company Description</a:t>
            </a:r>
            <a:endParaRPr lang="en-US" sz="4300" dirty="0"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ADE32-1470-4DCE-8087-F5022448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42" y="2741868"/>
            <a:ext cx="2258633" cy="11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6419834" cy="1616075"/>
          </a:xfrm>
        </p:spPr>
        <p:txBody>
          <a:bodyPr>
            <a:normAutofit/>
          </a:bodyPr>
          <a:lstStyle/>
          <a:p>
            <a:r>
              <a:rPr lang="en-US" altLang="zh-CN" dirty="0"/>
              <a:t>M&amp;A Waves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01CC4-919F-4365-A0E9-2659E2C98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" t="18336" r="1342" b="29065"/>
          <a:stretch/>
        </p:blipFill>
        <p:spPr>
          <a:xfrm>
            <a:off x="245293" y="2923833"/>
            <a:ext cx="11557435" cy="365281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C8B7D7-1B9A-470E-9D46-947F481A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2" t="31102" r="10994" b="21669"/>
          <a:stretch/>
        </p:blipFill>
        <p:spPr>
          <a:xfrm>
            <a:off x="160822" y="3199435"/>
            <a:ext cx="11757867" cy="3012085"/>
          </a:xfrm>
          <a:prstGeom prst="round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6430" y="-94605"/>
            <a:ext cx="6419834" cy="1616075"/>
          </a:xfrm>
        </p:spPr>
        <p:txBody>
          <a:bodyPr>
            <a:normAutofit/>
          </a:bodyPr>
          <a:lstStyle/>
          <a:p>
            <a:r>
              <a:rPr lang="en-US" altLang="zh-CN" dirty="0"/>
              <a:t>M&amp;A Waves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3DE509-9B04-45B1-BFE5-9CFADA96DD88}"/>
              </a:ext>
            </a:extLst>
          </p:cNvPr>
          <p:cNvSpPr/>
          <p:nvPr/>
        </p:nvSpPr>
        <p:spPr>
          <a:xfrm>
            <a:off x="11063235" y="281354"/>
            <a:ext cx="823963" cy="4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519B-8C5D-4D3A-B535-DCE4ACE83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" r="1799"/>
          <a:stretch/>
        </p:blipFill>
        <p:spPr>
          <a:xfrm>
            <a:off x="2031416" y="-3274"/>
            <a:ext cx="7781925" cy="68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71A6-7186-493D-8263-62693241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Quarterly Growth over the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B70BD-75F5-48A8-9F64-715658207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7" t="57316" r="40036" b="22327"/>
          <a:stretch/>
        </p:blipFill>
        <p:spPr>
          <a:xfrm>
            <a:off x="518678" y="3335441"/>
            <a:ext cx="11051990" cy="20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04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FC7B-F6E6-4FE7-B941-65716E35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Distribution of Revenue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148BA60-E258-44E1-81DB-379B2A26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64" y="1426513"/>
            <a:ext cx="10267950" cy="49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6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b="0" dirty="0"/>
              <a:t>Houlihan Lokey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INVESTMENT BANKING COMPANY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336593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Global independent investment bank</a:t>
            </a:r>
          </a:p>
          <a:p>
            <a:pPr lvl="0"/>
            <a:r>
              <a:rPr lang="en-US" dirty="0"/>
              <a:t>Provides services in mergers and acquisitions (M&amp;A), capital markets, financial restructurings, and financial and valuation advisory</a:t>
            </a:r>
          </a:p>
          <a:p>
            <a:pPr lvl="0"/>
            <a:r>
              <a:rPr lang="en-US" dirty="0"/>
              <a:t>#1 Most active global M&amp;A advisor following the acquisition of GCA Corp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1599C-B75A-4D9C-8ACB-37C6C9CA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Structure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F3202-2833-4551-993B-709516E7E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87132B-FD89-47CB-A2E8-37FE6284B0F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069" y="1590367"/>
            <a:ext cx="5228947" cy="295751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Mixed client base</a:t>
            </a:r>
          </a:p>
          <a:p>
            <a:r>
              <a:rPr lang="en-US" dirty="0">
                <a:solidFill>
                  <a:schemeClr val="dk1"/>
                </a:solidFill>
              </a:rPr>
              <a:t>Three segments of operation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3E11-EF81-4378-9F9B-5AE254BB13AF}"/>
              </a:ext>
            </a:extLst>
          </p:cNvPr>
          <p:cNvSpPr/>
          <p:nvPr/>
        </p:nvSpPr>
        <p:spPr>
          <a:xfrm>
            <a:off x="11008311" y="209028"/>
            <a:ext cx="949910" cy="51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519C111-4DFD-415F-BFAB-F24EE7EA02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79247"/>
              </p:ext>
            </p:extLst>
          </p:nvPr>
        </p:nvGraphicFramePr>
        <p:xfrm>
          <a:off x="6314986" y="2724221"/>
          <a:ext cx="4568477" cy="3679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A125B17-4135-4C1F-84F6-21ED2EFD28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7655186"/>
              </p:ext>
            </p:extLst>
          </p:nvPr>
        </p:nvGraphicFramePr>
        <p:xfrm>
          <a:off x="474121" y="2724220"/>
          <a:ext cx="5139385" cy="3679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560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84" r="20784"/>
          <a:stretch/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3104513"/>
            <a:ext cx="4853573" cy="648974"/>
          </a:xfrm>
        </p:spPr>
        <p:txBody>
          <a:bodyPr/>
          <a:lstStyle/>
          <a:p>
            <a:r>
              <a:rPr lang="en-US" dirty="0"/>
              <a:t>Strengths</a:t>
            </a:r>
            <a:endParaRPr lang="en-US" b="0" dirty="0"/>
          </a:p>
        </p:txBody>
      </p:sp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3238428" y="2855631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2CD37-8C64-4520-8C1B-B4A9F75C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42" y="2741868"/>
            <a:ext cx="2258633" cy="11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altLang="zh-CN" i="1" dirty="0"/>
              <a:t>Chart Source: Investing.com</a:t>
            </a:r>
            <a:endParaRPr lang="en-US" i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Profitability and Capital Efficiency</a:t>
            </a: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23E28-0B8A-4665-A67D-CC8CEBB3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" t="46110" r="67206" b="15556"/>
          <a:stretch/>
        </p:blipFill>
        <p:spPr>
          <a:xfrm>
            <a:off x="655201" y="1587884"/>
            <a:ext cx="4114799" cy="28480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E74FC3-7749-4B2E-A304-2EA2E6AA202C}"/>
              </a:ext>
            </a:extLst>
          </p:cNvPr>
          <p:cNvSpPr/>
          <p:nvPr/>
        </p:nvSpPr>
        <p:spPr>
          <a:xfrm>
            <a:off x="11079332" y="275208"/>
            <a:ext cx="905522" cy="497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945882-3BAA-4767-8BC7-C639E76E2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" t="40388" r="33301" b="37476"/>
          <a:stretch/>
        </p:blipFill>
        <p:spPr>
          <a:xfrm>
            <a:off x="655201" y="4637119"/>
            <a:ext cx="7989904" cy="1518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A093C-8EF3-4367-B4EC-8DC8997EA898}"/>
              </a:ext>
            </a:extLst>
          </p:cNvPr>
          <p:cNvSpPr txBox="1"/>
          <p:nvPr/>
        </p:nvSpPr>
        <p:spPr>
          <a:xfrm>
            <a:off x="5701004" y="1978090"/>
            <a:ext cx="3834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September 30</a:t>
            </a:r>
            <a:r>
              <a:rPr lang="en-US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		  537M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Margin Ratio   21.39%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Ratio          70.88%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Quarterly ROCE	  38.53%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on Asset         20.04%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on Equity       32%</a:t>
            </a:r>
          </a:p>
        </p:txBody>
      </p:sp>
    </p:spTree>
    <p:extLst>
      <p:ext uri="{BB962C8B-B14F-4D97-AF65-F5344CB8AC3E}">
        <p14:creationId xmlns:p14="http://schemas.microsoft.com/office/powerpoint/2010/main" val="160828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B1599C-B75A-4D9C-8ACB-37C6C9CA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Leverage and Financial Strength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E5053-F0B7-481F-8F8C-8D114DB01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i="1" noProof="0" dirty="0"/>
              <a:t>Chart</a:t>
            </a:r>
            <a:r>
              <a:rPr lang="en-US" noProof="0" dirty="0"/>
              <a:t> </a:t>
            </a:r>
            <a:r>
              <a:rPr lang="en-US" altLang="zh-CN" i="1" dirty="0"/>
              <a:t>Source: Macrotrends.net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F3202-2833-4551-993B-709516E7E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3E11-EF81-4378-9F9B-5AE254BB13AF}"/>
              </a:ext>
            </a:extLst>
          </p:cNvPr>
          <p:cNvSpPr/>
          <p:nvPr/>
        </p:nvSpPr>
        <p:spPr>
          <a:xfrm>
            <a:off x="11008311" y="209028"/>
            <a:ext cx="949910" cy="51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A125B17-4135-4C1F-84F6-21ED2EFD2802}"/>
              </a:ext>
            </a:extLst>
          </p:cNvPr>
          <p:cNvGraphicFramePr>
            <a:graphicFrameLocks/>
          </p:cNvGraphicFramePr>
          <p:nvPr/>
        </p:nvGraphicFramePr>
        <p:xfrm>
          <a:off x="6022583" y="3346883"/>
          <a:ext cx="4568477" cy="3302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7FCD91A-284B-4277-AEE9-1F0741CA15FC}"/>
              </a:ext>
            </a:extLst>
          </p:cNvPr>
          <p:cNvSpPr/>
          <p:nvPr/>
        </p:nvSpPr>
        <p:spPr>
          <a:xfrm>
            <a:off x="4886330" y="1419024"/>
            <a:ext cx="4243526" cy="1932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FBB16-3F5D-4891-BABB-C69087B75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22764" r="43214" b="29660"/>
          <a:stretch/>
        </p:blipFill>
        <p:spPr>
          <a:xfrm>
            <a:off x="668388" y="1639334"/>
            <a:ext cx="7025482" cy="42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8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COVID Response</a:t>
            </a:r>
            <a:endParaRPr lang="en-US" b="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177D4B-366F-4CCA-9FA1-17CE26A2AD04}"/>
              </a:ext>
            </a:extLst>
          </p:cNvPr>
          <p:cNvGraphicFramePr/>
          <p:nvPr/>
        </p:nvGraphicFramePr>
        <p:xfrm>
          <a:off x="518677" y="1882067"/>
          <a:ext cx="7302549" cy="447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1F28B8B-F9AF-47EB-8E52-4F92DF4EDA20}"/>
              </a:ext>
            </a:extLst>
          </p:cNvPr>
          <p:cNvSpPr/>
          <p:nvPr/>
        </p:nvSpPr>
        <p:spPr>
          <a:xfrm>
            <a:off x="11008311" y="209028"/>
            <a:ext cx="949910" cy="518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ADE32-1470-4DCE-8087-F5022448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42" y="2741868"/>
            <a:ext cx="2258633" cy="1182063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3CAED71-038C-47DA-9D63-50D7A394198C}"/>
              </a:ext>
            </a:extLst>
          </p:cNvPr>
          <p:cNvSpPr txBox="1">
            <a:spLocks/>
          </p:cNvSpPr>
          <p:nvPr/>
        </p:nvSpPr>
        <p:spPr>
          <a:xfrm>
            <a:off x="6375721" y="3104513"/>
            <a:ext cx="4853573" cy="64897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Weaknesses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4771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2373</TotalTime>
  <Words>255</Words>
  <Application>Microsoft Office PowerPoint</Application>
  <PresentationFormat>Widescreen</PresentationFormat>
  <Paragraphs>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Algerian</vt:lpstr>
      <vt:lpstr>Arial</vt:lpstr>
      <vt:lpstr>Arial Black</vt:lpstr>
      <vt:lpstr>Avenir Next LT Pro</vt:lpstr>
      <vt:lpstr>Calibri</vt:lpstr>
      <vt:lpstr>CIDFont+F5</vt:lpstr>
      <vt:lpstr>Gill Sans SemiBold</vt:lpstr>
      <vt:lpstr>Times New Roman</vt:lpstr>
      <vt:lpstr>Office Theme</vt:lpstr>
      <vt:lpstr>SELL RECOMMENDATION 19% Downside</vt:lpstr>
      <vt:lpstr>Company Description</vt:lpstr>
      <vt:lpstr>About Houlihan Lokey</vt:lpstr>
      <vt:lpstr>Operating Structure</vt:lpstr>
      <vt:lpstr>Strengths</vt:lpstr>
      <vt:lpstr>Profitability and Capital Efficiency</vt:lpstr>
      <vt:lpstr>Leverage and Financial Strength</vt:lpstr>
      <vt:lpstr>COVID Response</vt:lpstr>
      <vt:lpstr>PowerPoint Presentation</vt:lpstr>
      <vt:lpstr>Volatile Earnings</vt:lpstr>
      <vt:lpstr>A Controlled Company</vt:lpstr>
      <vt:lpstr>Goodwill Impairment</vt:lpstr>
      <vt:lpstr>PowerPoint Presentation</vt:lpstr>
      <vt:lpstr>Target Price</vt:lpstr>
      <vt:lpstr>Cash Flow Discounting</vt:lpstr>
      <vt:lpstr>Relative Valuation</vt:lpstr>
      <vt:lpstr>Looking Forward</vt:lpstr>
      <vt:lpstr>Recommendation</vt:lpstr>
      <vt:lpstr>PowerPoint Presentation</vt:lpstr>
      <vt:lpstr>M&amp;A Waves 1</vt:lpstr>
      <vt:lpstr>M&amp;A Waves 2</vt:lpstr>
      <vt:lpstr>PowerPoint Presentation</vt:lpstr>
      <vt:lpstr>Quarterly Growth over the years</vt:lpstr>
      <vt:lpstr>Geographic Distribution of Revenue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 RECOMMENDATION 24% Downside</dc:title>
  <dc:creator>Xiazi Hei</dc:creator>
  <cp:lastModifiedBy>Rorato, Nicola</cp:lastModifiedBy>
  <cp:revision>23</cp:revision>
  <dcterms:created xsi:type="dcterms:W3CDTF">2022-02-13T23:14:40Z</dcterms:created>
  <dcterms:modified xsi:type="dcterms:W3CDTF">2022-02-18T20:30:44Z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